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6" r:id="rId2"/>
    <p:sldId id="277" r:id="rId3"/>
    <p:sldId id="278" r:id="rId4"/>
    <p:sldId id="258" r:id="rId5"/>
    <p:sldId id="282" r:id="rId6"/>
    <p:sldId id="262" r:id="rId7"/>
    <p:sldId id="273" r:id="rId8"/>
    <p:sldId id="265" r:id="rId9"/>
    <p:sldId id="270" r:id="rId10"/>
    <p:sldId id="283" r:id="rId11"/>
    <p:sldId id="261" r:id="rId12"/>
    <p:sldId id="263" r:id="rId13"/>
    <p:sldId id="281" r:id="rId14"/>
    <p:sldId id="284" r:id="rId15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488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736" cy="463064"/>
          </a:xfrm>
          <a:prstGeom prst="rect">
            <a:avLst/>
          </a:prstGeom>
        </p:spPr>
        <p:txBody>
          <a:bodyPr vert="horz" lIns="90934" tIns="45466" rIns="90934" bIns="454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082" y="1"/>
            <a:ext cx="3037736" cy="463064"/>
          </a:xfrm>
          <a:prstGeom prst="rect">
            <a:avLst/>
          </a:prstGeom>
        </p:spPr>
        <p:txBody>
          <a:bodyPr vert="horz" lIns="90934" tIns="45466" rIns="90934" bIns="45466" rtlCol="0"/>
          <a:lstStyle>
            <a:lvl1pPr algn="r">
              <a:defRPr sz="1200"/>
            </a:lvl1pPr>
          </a:lstStyle>
          <a:p>
            <a:fld id="{AE4BDAA0-F5B1-4E4F-978C-DDEB68110B1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34" tIns="45466" rIns="90934" bIns="4546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7" y="4444784"/>
            <a:ext cx="5609588" cy="3636784"/>
          </a:xfrm>
          <a:prstGeom prst="rect">
            <a:avLst/>
          </a:prstGeom>
        </p:spPr>
        <p:txBody>
          <a:bodyPr vert="horz" lIns="90934" tIns="45466" rIns="90934" bIns="4546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3012"/>
            <a:ext cx="3037736" cy="463064"/>
          </a:xfrm>
          <a:prstGeom prst="rect">
            <a:avLst/>
          </a:prstGeom>
        </p:spPr>
        <p:txBody>
          <a:bodyPr vert="horz" lIns="90934" tIns="45466" rIns="90934" bIns="454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082" y="8773012"/>
            <a:ext cx="3037736" cy="463064"/>
          </a:xfrm>
          <a:prstGeom prst="rect">
            <a:avLst/>
          </a:prstGeom>
        </p:spPr>
        <p:txBody>
          <a:bodyPr vert="horz" lIns="90934" tIns="45466" rIns="90934" bIns="45466" rtlCol="0" anchor="b"/>
          <a:lstStyle>
            <a:lvl1pPr algn="r">
              <a:defRPr sz="1200"/>
            </a:lvl1pPr>
          </a:lstStyle>
          <a:p>
            <a:fld id="{34470247-FF98-483D-B06F-8BC9BB015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72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6D4031-2891-4209-9D06-4809F114FF7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4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811"/>
            <a:ext cx="9144000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305" y="2133600"/>
            <a:ext cx="7772400" cy="1295400"/>
          </a:xfrm>
        </p:spPr>
        <p:txBody>
          <a:bodyPr>
            <a:noAutofit/>
          </a:bodyPr>
          <a:lstStyle>
            <a:lvl1pPr algn="ctr">
              <a:lnSpc>
                <a:spcPct val="85000"/>
              </a:lnSpc>
              <a:defRPr sz="44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858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C9E7-E38C-4322-BA45-536C04DFC65F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FC5D-19B7-44D3-9B4E-0FF2D010360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6781800"/>
            <a:ext cx="9144000" cy="84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811"/>
            <a:ext cx="9144000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975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C9E7-E38C-4322-BA45-536C04DFC65F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FC5D-19B7-44D3-9B4E-0FF2D0103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811"/>
            <a:ext cx="9144000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701"/>
            <a:ext cx="8229600" cy="1143000"/>
          </a:xfrm>
        </p:spPr>
        <p:txBody>
          <a:bodyPr>
            <a:normAutofit/>
          </a:bodyPr>
          <a:lstStyle>
            <a:lvl1pPr algn="l">
              <a:lnSpc>
                <a:spcPct val="85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Font typeface="Wingdings" pitchFamily="2" charset="2"/>
              <a:buChar char="§"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buFont typeface="Wingdings" pitchFamily="2" charset="2"/>
              <a:buChar char="§"/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buFont typeface="Wingdings" pitchFamily="2" charset="2"/>
              <a:buChar char="§"/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buFont typeface="Wingdings" pitchFamily="2" charset="2"/>
              <a:buChar char="§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C9E7-E38C-4322-BA45-536C04DFC65F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FC5D-19B7-44D3-9B4E-0FF2D0103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781800"/>
            <a:ext cx="9144000" cy="84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C9E7-E38C-4322-BA45-536C04DFC65F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FC5D-19B7-44D3-9B4E-0FF2D010360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811"/>
            <a:ext cx="9144000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8400"/>
            <a:ext cx="7772400" cy="1362075"/>
          </a:xfrm>
        </p:spPr>
        <p:txBody>
          <a:bodyPr anchor="t">
            <a:normAutofit/>
          </a:bodyPr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811"/>
            <a:ext cx="9144000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C9E7-E38C-4322-BA45-536C04DFC65F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FC5D-19B7-44D3-9B4E-0FF2D0103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811"/>
            <a:ext cx="9144000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C9E7-E38C-4322-BA45-536C04DFC65F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FC5D-19B7-44D3-9B4E-0FF2D0103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811"/>
            <a:ext cx="9144000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C9E7-E38C-4322-BA45-536C04DFC65F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FC5D-19B7-44D3-9B4E-0FF2D0103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811"/>
            <a:ext cx="9144000" cy="14874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C9E7-E38C-4322-BA45-536C04DFC65F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FC5D-19B7-44D3-9B4E-0FF2D0103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811"/>
            <a:ext cx="9144000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06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0687"/>
            <a:ext cx="5111750" cy="45577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71800"/>
            <a:ext cx="3008313" cy="3276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C9E7-E38C-4322-BA45-536C04DFC65F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FC5D-19B7-44D3-9B4E-0FF2D0103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811"/>
            <a:ext cx="9144000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022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00200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68963"/>
            <a:ext cx="5486400" cy="5794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C9E7-E38C-4322-BA45-536C04DFC65F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FC5D-19B7-44D3-9B4E-0FF2D0103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3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811"/>
            <a:ext cx="9144000" cy="148742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9C9E7-E38C-4322-BA45-536C04DFC65F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6FC5D-19B7-44D3-9B4E-0FF2D0103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dulude@rtcwashoe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981200"/>
            <a:ext cx="9144000" cy="1447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05000"/>
            <a:ext cx="9144000" cy="612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1914525"/>
            <a:ext cx="7772400" cy="1781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prstClr val="white"/>
                </a:solidFill>
              </a:rPr>
              <a:t>May 2019 </a:t>
            </a:r>
          </a:p>
          <a:p>
            <a:r>
              <a:rPr lang="en-US" sz="3600" b="1" dirty="0">
                <a:solidFill>
                  <a:prstClr val="white"/>
                </a:solidFill>
              </a:rPr>
              <a:t>RTC RIDE Service Improvement Recommendations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933700" y="3614994"/>
            <a:ext cx="3276600" cy="447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000" i="1" dirty="0">
                <a:solidFill>
                  <a:schemeClr val="bg1"/>
                </a:solidFill>
              </a:rPr>
              <a:t> March 6, 2019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7" name="Picture 1" descr="F_RTC MPO logo for letter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1767"/>
            <a:ext cx="8153400" cy="121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98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701"/>
            <a:ext cx="7346515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FlexRIDE Service Planning Process -</a:t>
            </a:r>
            <a:br>
              <a:rPr lang="en-US" sz="3200" b="1" dirty="0"/>
            </a:br>
            <a:r>
              <a:rPr lang="en-US" sz="3200" b="1" dirty="0"/>
              <a:t>Agency Visit </a:t>
            </a:r>
            <a:r>
              <a:rPr lang="en-US" sz="3200" b="1" dirty="0" err="1"/>
              <a:t>SmaRT</a:t>
            </a:r>
            <a:r>
              <a:rPr lang="en-US" sz="3200" b="1" dirty="0"/>
              <a:t> RIDE Service Details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14300" y="1853738"/>
            <a:ext cx="8880071" cy="4871258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 Sacramento Regional Transportation District Visit: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September 2018 visit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February 12, 2018 Microtransit service implementation – initial area of 16.6 sq. miles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Ridership exceeds 150 riders per day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Based service on the 100 riders per day scenario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Started with 4 buses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April 23, 2018 Orangevale Expansion – 21 sq. miles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Expanded to 8 buses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riders per day exceeded 250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July 30 2018 – launched new service area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Today, passengers per day exceeds 350 on the average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Scheduling app tends to do most the work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SmaRT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Ride passengers per revenue currently exceed Old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CityRide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(2.25) at 3.85 avg.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Basic Fare is $2.50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Citrus Heights service area – 49% app vs. 51% Call-in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Franklin Blvd. – South Sac area – 63% vs. 37% Call-in</a:t>
            </a:r>
          </a:p>
        </p:txBody>
      </p:sp>
    </p:spTree>
    <p:extLst>
      <p:ext uri="{BB962C8B-B14F-4D97-AF65-F5344CB8AC3E}">
        <p14:creationId xmlns:p14="http://schemas.microsoft.com/office/powerpoint/2010/main" val="74147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237995" y="152400"/>
            <a:ext cx="7377456" cy="106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bg1"/>
                </a:solidFill>
              </a:rPr>
              <a:t>FlexRIDE Service Planning Process</a:t>
            </a:r>
            <a:br>
              <a:rPr lang="en-US" altLang="en-US" sz="3600" b="1" dirty="0">
                <a:solidFill>
                  <a:schemeClr val="bg1"/>
                </a:solidFill>
              </a:rPr>
            </a:br>
            <a:r>
              <a:rPr lang="en-US" altLang="en-US" sz="3600" b="1" dirty="0">
                <a:solidFill>
                  <a:schemeClr val="bg1"/>
                </a:solidFill>
              </a:rPr>
              <a:t>Continued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1490596"/>
            <a:ext cx="9144000" cy="536740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Transloc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provides simulation of potential ridership</a:t>
            </a:r>
          </a:p>
          <a:p>
            <a:pPr lvl="1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Which provides scenarios based on number of vehicles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Simulation model input data also included:</a:t>
            </a:r>
          </a:p>
          <a:p>
            <a:pPr lvl="1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Simulated ride request demand by time of day</a:t>
            </a:r>
          </a:p>
          <a:p>
            <a:pPr lvl="1"/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5" y="3494192"/>
            <a:ext cx="8336567" cy="239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66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3349" y="124691"/>
            <a:ext cx="6972301" cy="1217010"/>
          </a:xfrm>
        </p:spPr>
        <p:txBody>
          <a:bodyPr>
            <a:normAutofit/>
          </a:bodyPr>
          <a:lstStyle/>
          <a:p>
            <a:r>
              <a:rPr lang="en-US" sz="3600" b="1" dirty="0"/>
              <a:t>FlexRIDE Service Planning Process</a:t>
            </a:r>
            <a:br>
              <a:rPr lang="en-US" sz="3600" b="1" dirty="0"/>
            </a:br>
            <a:r>
              <a:rPr lang="en-US" sz="3600" b="1" dirty="0"/>
              <a:t>Simulation Results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3349" y="1485901"/>
            <a:ext cx="9010651" cy="528065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Best Scenario Option for Sparks Service Area: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Most realistic option at start-up is the 100 rides per day with two vehicles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Simulation potential passenger load: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Vehicle 1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Vehicle 2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               The horizontal dashed line shows the simulated vehicle capacity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33" y="2819400"/>
            <a:ext cx="5917915" cy="263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86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701"/>
            <a:ext cx="7356764" cy="1143000"/>
          </a:xfrm>
        </p:spPr>
        <p:txBody>
          <a:bodyPr>
            <a:normAutofit/>
          </a:bodyPr>
          <a:lstStyle/>
          <a:p>
            <a:r>
              <a:rPr lang="en-US" sz="3400" b="1" dirty="0"/>
              <a:t>FlexRIDE Service Planning Process – </a:t>
            </a:r>
            <a:br>
              <a:rPr lang="en-US" sz="3400" b="1" dirty="0"/>
            </a:br>
            <a:r>
              <a:rPr lang="en-US" sz="3400" b="1" dirty="0" err="1"/>
              <a:t>SmaRT</a:t>
            </a:r>
            <a:r>
              <a:rPr lang="en-US" sz="3400" b="1" dirty="0"/>
              <a:t> RIDE Pilot Take-</a:t>
            </a:r>
            <a:r>
              <a:rPr lang="en-US" sz="3400" b="1" dirty="0" err="1"/>
              <a:t>Aways</a:t>
            </a:r>
            <a:endParaRPr lang="en-US" sz="3400" b="1" dirty="0"/>
          </a:p>
        </p:txBody>
      </p:sp>
      <p:sp>
        <p:nvSpPr>
          <p:cNvPr id="4" name="Rectangle 3"/>
          <p:cNvSpPr/>
          <p:nvPr/>
        </p:nvSpPr>
        <p:spPr>
          <a:xfrm>
            <a:off x="89362" y="1521229"/>
            <a:ext cx="8880071" cy="5162204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" y="1653436"/>
            <a:ext cx="8880071" cy="507156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 Sacramento Regional Transportation District Visit: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Avg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Daily Trip Requests: 150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Avg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Daily Passenger Boardings: 143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Avg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Daily Completed Rides: 122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Ride Sharing Rate: 29%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Uniquely Identified Riders: 1,200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Two-thirds of whom took more than one trip and 46% of whom have been retained over the lifetime of the pilot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48% of riders use the service every week and 6% use it every day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8% of riders used a mobility device that required the use of the lift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Rider Experience per Day Average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Wait time: 16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mins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(41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mins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Ride duration: 14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mins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(31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mins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Total trip (wait + ride): 30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mins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(62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mins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3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(95%iles indicate that 95% of rides had a time less than this value)</a:t>
            </a:r>
          </a:p>
        </p:txBody>
      </p:sp>
    </p:spTree>
    <p:extLst>
      <p:ext uri="{BB962C8B-B14F-4D97-AF65-F5344CB8AC3E}">
        <p14:creationId xmlns:p14="http://schemas.microsoft.com/office/powerpoint/2010/main" val="2998122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8701"/>
            <a:ext cx="7346515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FlexRIDE Service Planning Process -</a:t>
            </a:r>
            <a:br>
              <a:rPr lang="en-US" sz="3200" b="1" dirty="0"/>
            </a:br>
            <a:r>
              <a:rPr lang="en-US" sz="3200" b="1" dirty="0"/>
              <a:t>Lessons Learned from </a:t>
            </a:r>
            <a:r>
              <a:rPr lang="en-US" sz="3200" b="1" dirty="0" err="1"/>
              <a:t>SmaRT</a:t>
            </a:r>
            <a:r>
              <a:rPr lang="en-US" sz="3200" b="1" dirty="0"/>
              <a:t> RIDE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14300" y="1653436"/>
            <a:ext cx="8880071" cy="507156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 Sacramento Regional Transportation District Visit –</a:t>
            </a: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     Lessons Learned: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Rapid ridership growth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Software improvements (app, desktop, dispatch)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Balancing trip wait times and available resources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Service zone right size-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ing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First mile/last mile connections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Wheelchair accessibility a plus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Safety and Security benefits over TNC’s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Marketing and community outreach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Customer communication enhancements</a:t>
            </a:r>
          </a:p>
        </p:txBody>
      </p:sp>
    </p:spTree>
    <p:extLst>
      <p:ext uri="{BB962C8B-B14F-4D97-AF65-F5344CB8AC3E}">
        <p14:creationId xmlns:p14="http://schemas.microsoft.com/office/powerpoint/2010/main" val="2858554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840" y="3347068"/>
            <a:ext cx="4588160" cy="296880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5397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6675"/>
            <a:ext cx="7789113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prstClr val="white"/>
                </a:solidFill>
              </a:rPr>
              <a:t>RTC RIDE </a:t>
            </a:r>
            <a:br>
              <a:rPr lang="en-US" sz="3600" b="1" dirty="0">
                <a:solidFill>
                  <a:prstClr val="white"/>
                </a:solidFill>
              </a:rPr>
            </a:br>
            <a:r>
              <a:rPr lang="en-US" sz="3600" b="1" dirty="0">
                <a:solidFill>
                  <a:prstClr val="white"/>
                </a:solidFill>
              </a:rPr>
              <a:t>Spring FY 2019 Service Improvements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513" y="0"/>
            <a:ext cx="1050087" cy="13141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" y="1447800"/>
            <a:ext cx="9144001" cy="1312025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52400" y="1615440"/>
            <a:ext cx="8839199" cy="1551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Introducing Microtransit Pilot Program – RTC FlexRIDE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Proposed changes effective May 4, 2019</a:t>
            </a:r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1"/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068"/>
            <a:ext cx="4588159" cy="296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8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63038"/>
            <a:ext cx="9056318" cy="5478087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Public transit version of Transportation Network Company (TNC)</a:t>
            </a:r>
            <a:b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type services</a:t>
            </a:r>
          </a:p>
          <a:p>
            <a:pPr marL="800100" lvl="1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TNC is a general name given to services like Uber or Lyft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Passenger hails a ride: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Rides within the microtransit service area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Rides into or out of the microtransit service area</a:t>
            </a:r>
            <a:br>
              <a:rPr lang="en-US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(by connecting to other RTC services at key connection points, below)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Rides are hailed using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Smartphones with an app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Tablets with the app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Computer via a specific website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By a phone call to dispatch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Same Day Booking &amp; Real-Time Information (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e.g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: van location)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Passengers provided curb-to-curb service within service area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Passengers connect with RTC RIDE or RTC ACCESS at key</a:t>
            </a:r>
            <a:b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connection locations (Iron Horse Shopping Center &amp;</a:t>
            </a:r>
            <a:b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RTC Centennial Plaza)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Can call for a trip within 30-minutes of your expected</a:t>
            </a:r>
            <a:b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departure time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Utilizes a smaller vehicles (similar to the RTC ACCESS)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12-passenger wheelchair equipped, bicycle rack equipped vans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Cheaper to operate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Cheaper to maintain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Can operate on more streets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151" y="2144975"/>
            <a:ext cx="1655929" cy="11630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662" y="4692354"/>
            <a:ext cx="2759688" cy="1784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548" y="3220908"/>
            <a:ext cx="2467993" cy="15874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55944">
            <a:off x="5656517" y="1844400"/>
            <a:ext cx="1042511" cy="6930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05773">
            <a:off x="7579155" y="1764731"/>
            <a:ext cx="1027287" cy="6402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8408" y="1546456"/>
            <a:ext cx="942425" cy="628283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15669" y="184869"/>
            <a:ext cx="7515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What is FlexRIDE and</a:t>
            </a:r>
            <a:br>
              <a:rPr lang="en-US" b="1" dirty="0"/>
            </a:br>
            <a:r>
              <a:rPr lang="en-US" b="1" dirty="0"/>
              <a:t>How it Works</a:t>
            </a:r>
          </a:p>
        </p:txBody>
      </p:sp>
    </p:spTree>
    <p:extLst>
      <p:ext uri="{BB962C8B-B14F-4D97-AF65-F5344CB8AC3E}">
        <p14:creationId xmlns:p14="http://schemas.microsoft.com/office/powerpoint/2010/main" val="4205384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97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Proposed Change to</a:t>
            </a:r>
            <a:br>
              <a:rPr lang="en-US" b="1" dirty="0"/>
            </a:br>
            <a:r>
              <a:rPr lang="en-US" b="1" dirty="0"/>
              <a:t>Routes 25 – Line-of-Route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4" y="1463996"/>
            <a:ext cx="9031266" cy="539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12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3645" y="1471352"/>
            <a:ext cx="8794167" cy="5386647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RTC did an industry review for assistance in this new transit service platform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One consultant currently specializes in microtransit planning and operation for public agencies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RTC contracted with Transloc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RTC provided current ridership data to Transloc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Data included ridership by stop by time-of-day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RTC provided basic service area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Proposed service – North and East Downtown Sparks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RTC provided general service span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RTC provided main connection stops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Iron Horse Shopping Center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RTC CENTENNIAL PLAZA Station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Transloc models the service based on three ridership scenarios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8701"/>
            <a:ext cx="7371567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FlexRIDE Service Planning Process</a:t>
            </a:r>
          </a:p>
        </p:txBody>
      </p:sp>
    </p:spTree>
    <p:extLst>
      <p:ext uri="{BB962C8B-B14F-4D97-AF65-F5344CB8AC3E}">
        <p14:creationId xmlns:p14="http://schemas.microsoft.com/office/powerpoint/2010/main" val="1411483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237995" y="152400"/>
            <a:ext cx="7377456" cy="106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bg1"/>
                </a:solidFill>
              </a:rPr>
              <a:t>FlexRIDE Service Planning Process</a:t>
            </a:r>
            <a:br>
              <a:rPr lang="en-US" altLang="en-US" sz="3600" b="1" dirty="0">
                <a:solidFill>
                  <a:schemeClr val="bg1"/>
                </a:solidFill>
              </a:rPr>
            </a:br>
            <a:r>
              <a:rPr lang="en-US" altLang="en-US" sz="3600" b="1" dirty="0">
                <a:solidFill>
                  <a:schemeClr val="bg1"/>
                </a:solidFill>
              </a:rPr>
              <a:t>Simulation Results</a:t>
            </a:r>
          </a:p>
        </p:txBody>
      </p:sp>
      <p:sp>
        <p:nvSpPr>
          <p:cNvPr id="2" name="Rectangle 1"/>
          <p:cNvSpPr/>
          <p:nvPr/>
        </p:nvSpPr>
        <p:spPr>
          <a:xfrm>
            <a:off x="237995" y="1479665"/>
            <a:ext cx="8756376" cy="5270270"/>
          </a:xfrm>
          <a:prstGeom prst="rect">
            <a:avLst/>
          </a:prstGeom>
        </p:spPr>
        <p:txBody>
          <a:bodyPr wrap="square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Three different scenario simulations run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Assume average 50 rides per day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Assume average 100 rides per day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Assume average 200 rides per day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50 rides per day results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Average wait time all riders = 8 minutes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Average ride time all riders = 8 minutes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Possible extreme wait time = 15 minutes (5% of riders could experience)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Requires two vehicles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100 rides per day results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Average wait time all riders = 10 minutes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Average ride time all riders = 10 minutes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Possible extreme wait time = 20 minutes (5% of riders could experience)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Requires two vehicles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200 rides per day results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Average wait time all riders = 13 minutes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Average ride time all riders = 13 minutes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Possible extreme wait time = 30 minutes (5% of riders could experience)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Requires two vehicles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A 3</a:t>
            </a:r>
            <a:r>
              <a:rPr lang="en-US" sz="1900" baseline="30000" dirty="0">
                <a:solidFill>
                  <a:schemeClr val="accent1">
                    <a:lumMod val="75000"/>
                  </a:schemeClr>
                </a:solidFill>
              </a:rPr>
              <a:t>rd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 vehicle can be added to the 100 and 200 scenarios, effect reduced efficiency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76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300" y="198701"/>
            <a:ext cx="7550035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FlexRIDE Service Planning Process -</a:t>
            </a:r>
            <a:br>
              <a:rPr lang="en-US" sz="3600" b="1" dirty="0"/>
            </a:br>
            <a:r>
              <a:rPr lang="en-US" sz="3600" b="1" dirty="0"/>
              <a:t>Public Involvement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" y="1479665"/>
            <a:ext cx="8880071" cy="5245331"/>
          </a:xfrm>
          <a:prstGeom prst="rect">
            <a:avLst/>
          </a:prstGeom>
        </p:spPr>
        <p:txBody>
          <a:bodyPr wrap="square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RTC Public Outreach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October 2018 service change public outreach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Transit Planner / Scheduler holds monthly meetings with riders each month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Recent survey of Route 25 and Route 26 passengers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October 2018 Service Change Outreach: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Concept introduced and discussed during these public outreach events held in 2018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January 2019: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Service Change Outreach – Two events 1</a:t>
            </a:r>
            <a:r>
              <a:rPr lang="en-US" sz="2400" baseline="30000" dirty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on 28</a:t>
            </a:r>
            <a:r>
              <a:rPr lang="en-US" sz="2400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, 2</a:t>
            </a:r>
            <a:r>
              <a:rPr lang="en-US" sz="2400" baseline="30000" dirty="0">
                <a:solidFill>
                  <a:schemeClr val="accent1">
                    <a:lumMod val="75000"/>
                  </a:schemeClr>
                </a:solidFill>
              </a:rPr>
              <a:t>nd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on 29</a:t>
            </a:r>
            <a:r>
              <a:rPr lang="en-US" sz="2400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Transit Planner / Scheduler Monthly Passenger Contact: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Michael Dulude makes himself available at 4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STREET STATION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Provides an opportunity for customers to discussion planning and scheduling challenges and opportunities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Microtransit is usually discussed as a transit option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Have announced the pilot program could start Spring 2019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Routes 25 and 26 Survey: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Staff performed a survey of riders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Staff explained to those who wanted to know more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Only 9% of current customers were unfavorable towards microtransit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77% of current customers carried a smartphone</a:t>
            </a:r>
          </a:p>
        </p:txBody>
      </p:sp>
    </p:spTree>
    <p:extLst>
      <p:ext uri="{BB962C8B-B14F-4D97-AF65-F5344CB8AC3E}">
        <p14:creationId xmlns:p14="http://schemas.microsoft.com/office/powerpoint/2010/main" val="2566637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0" y="381000"/>
            <a:ext cx="9144000" cy="1224843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Questions?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0" y="1758243"/>
            <a:ext cx="9144000" cy="3651958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Michael Dulude, Public Transportation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Transit Planner / Scheduler</a:t>
            </a:r>
          </a:p>
          <a:p>
            <a:pPr marL="457200" lvl="1" indent="0" algn="ctr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mdulude@rtcwashoe.com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(775) 335-1904</a:t>
            </a:r>
          </a:p>
          <a:p>
            <a:pPr marL="457200" lvl="1" indent="0">
              <a:buNone/>
              <a:defRPr/>
            </a:pPr>
            <a:endParaRPr lang="en-US" sz="24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962400"/>
            <a:ext cx="1219657" cy="11970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5715000"/>
            <a:ext cx="304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Your RTC. </a:t>
            </a:r>
          </a:p>
        </p:txBody>
      </p:sp>
    </p:spTree>
    <p:extLst>
      <p:ext uri="{BB962C8B-B14F-4D97-AF65-F5344CB8AC3E}">
        <p14:creationId xmlns:p14="http://schemas.microsoft.com/office/powerpoint/2010/main" val="728889108"/>
      </p:ext>
    </p:extLst>
  </p:cSld>
  <p:clrMapOvr>
    <a:masterClrMapping/>
  </p:clrMapOvr>
</p:sld>
</file>

<file path=ppt/theme/theme1.xml><?xml version="1.0" encoding="utf-8"?>
<a:theme xmlns:a="http://schemas.openxmlformats.org/drawingml/2006/main" name="RTC_Standard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TC_Standard_Theme" id="{EFA7B506-AC8E-4153-85A7-6FCB15A5EB60}" vid="{99D9C55C-9C0C-44D5-A281-5D544CB7B4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RTC_Standard_Theme</Template>
  <TotalTime>2069</TotalTime>
  <Words>860</Words>
  <Application>Microsoft Office PowerPoint</Application>
  <PresentationFormat>On-screen Show (4:3)</PresentationFormat>
  <Paragraphs>158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RTC_Standard_Theme</vt:lpstr>
      <vt:lpstr>PowerPoint Presentation</vt:lpstr>
      <vt:lpstr>RTC RIDE  Spring FY 2019 Service Improvements</vt:lpstr>
      <vt:lpstr>PowerPoint Presentation</vt:lpstr>
      <vt:lpstr>PowerPoint Presentation</vt:lpstr>
      <vt:lpstr>Proposed Change to Routes 25 – Line-of-Route</vt:lpstr>
      <vt:lpstr>FlexRIDE Service Planning Process</vt:lpstr>
      <vt:lpstr>PowerPoint Presentation</vt:lpstr>
      <vt:lpstr>FlexRIDE Service Planning Process - Public Involvement</vt:lpstr>
      <vt:lpstr>PowerPoint Presentation</vt:lpstr>
      <vt:lpstr>FlexRIDE Service Planning Process - Agency Visit SmaRT RIDE Service Details</vt:lpstr>
      <vt:lpstr>PowerPoint Presentation</vt:lpstr>
      <vt:lpstr>FlexRIDE Service Planning Process Simulation Results</vt:lpstr>
      <vt:lpstr>FlexRIDE Service Planning Process –  SmaRT RIDE Pilot Take-Aways</vt:lpstr>
      <vt:lpstr>FlexRIDE Service Planning Process - Lessons Learned from SmaRT RIDE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Dulude</dc:creator>
  <cp:lastModifiedBy>Hunderman, Lisa</cp:lastModifiedBy>
  <cp:revision>170</cp:revision>
  <cp:lastPrinted>2019-01-22T20:39:21Z</cp:lastPrinted>
  <dcterms:created xsi:type="dcterms:W3CDTF">2017-02-28T21:55:53Z</dcterms:created>
  <dcterms:modified xsi:type="dcterms:W3CDTF">2019-02-27T00:51:24Z</dcterms:modified>
</cp:coreProperties>
</file>